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  <p:sldMasterId id="2147483691" r:id="rId2"/>
  </p:sldMasterIdLst>
  <p:notesMasterIdLst>
    <p:notesMasterId r:id="rId16"/>
  </p:notesMasterIdLst>
  <p:handoutMasterIdLst>
    <p:handoutMasterId r:id="rId17"/>
  </p:handoutMasterIdLst>
  <p:sldIdLst>
    <p:sldId id="318" r:id="rId3"/>
    <p:sldId id="321" r:id="rId4"/>
    <p:sldId id="349" r:id="rId5"/>
    <p:sldId id="361" r:id="rId6"/>
    <p:sldId id="362" r:id="rId7"/>
    <p:sldId id="363" r:id="rId8"/>
    <p:sldId id="364" r:id="rId9"/>
    <p:sldId id="365" r:id="rId10"/>
    <p:sldId id="366" r:id="rId11"/>
    <p:sldId id="369" r:id="rId12"/>
    <p:sldId id="367" r:id="rId13"/>
    <p:sldId id="368" r:id="rId14"/>
    <p:sldId id="294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E3E"/>
    <a:srgbClr val="0071C5"/>
    <a:srgbClr val="F83308"/>
    <a:srgbClr val="FD9208"/>
    <a:srgbClr val="009FDF"/>
    <a:srgbClr val="F3D54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34" autoAdjust="0"/>
  </p:normalViewPr>
  <p:slideViewPr>
    <p:cSldViewPr snapToGrid="0">
      <p:cViewPr varScale="1">
        <p:scale>
          <a:sx n="149" d="100"/>
          <a:sy n="149" d="100"/>
        </p:scale>
        <p:origin x="432" y="108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3/23/2020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3/23/2020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15385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2010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7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402950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860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5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7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61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28757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1582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09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107094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8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238458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0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BF46A5-D99E-714B-96C7-B8EACE0125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06F2D-A48C-414B-96E9-DB0F3CD67C4D}"/>
              </a:ext>
            </a:extLst>
          </p:cNvPr>
          <p:cNvSpPr txBox="1"/>
          <p:nvPr userDrawn="1"/>
        </p:nvSpPr>
        <p:spPr>
          <a:xfrm>
            <a:off x="455613" y="4809976"/>
            <a:ext cx="1263166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Scale Your Innovation</a:t>
            </a:r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714" r:id="rId3"/>
    <p:sldLayoutId id="2147483715" r:id="rId4"/>
    <p:sldLayoutId id="2147483674" r:id="rId5"/>
    <p:sldLayoutId id="2147483650" r:id="rId6"/>
    <p:sldLayoutId id="2147483684" r:id="rId7"/>
    <p:sldLayoutId id="2147483652" r:id="rId8"/>
    <p:sldLayoutId id="2147483660" r:id="rId9"/>
    <p:sldLayoutId id="2147483668" r:id="rId10"/>
    <p:sldLayoutId id="2147483669" r:id="rId11"/>
    <p:sldLayoutId id="2147483670" r:id="rId12"/>
    <p:sldLayoutId id="2147483672" r:id="rId13"/>
    <p:sldLayoutId id="2147483690" r:id="rId14"/>
    <p:sldLayoutId id="2147483689" r:id="rId15"/>
    <p:sldLayoutId id="2147483651" r:id="rId16"/>
    <p:sldLayoutId id="2147483677" r:id="rId17"/>
    <p:sldLayoutId id="2147483665" r:id="rId18"/>
    <p:sldLayoutId id="2147483654" r:id="rId19"/>
    <p:sldLayoutId id="2147483655" r:id="rId20"/>
    <p:sldLayoutId id="2147483676" r:id="rId21"/>
    <p:sldLayoutId id="214748368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1CEF42-63D0-6F46-A408-1623CB42B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DB9911-7C11-FF44-91CB-947A6460653E}"/>
              </a:ext>
            </a:extLst>
          </p:cNvPr>
          <p:cNvSpPr txBox="1"/>
          <p:nvPr userDrawn="1"/>
        </p:nvSpPr>
        <p:spPr>
          <a:xfrm>
            <a:off x="455613" y="4809976"/>
            <a:ext cx="2678618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One Platform for the Intersection of AI and HPC</a:t>
            </a:r>
          </a:p>
        </p:txBody>
      </p:sp>
    </p:spTree>
    <p:extLst>
      <p:ext uri="{BB962C8B-B14F-4D97-AF65-F5344CB8AC3E}">
        <p14:creationId xmlns:p14="http://schemas.microsoft.com/office/powerpoint/2010/main" val="243693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16" r:id="rId3"/>
    <p:sldLayoutId id="2147483717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F33-66AC-4A4D-911B-84C4FCD6B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603" y="1269507"/>
            <a:ext cx="8212886" cy="3176527"/>
          </a:xfrm>
        </p:spPr>
        <p:txBody>
          <a:bodyPr/>
          <a:lstStyle/>
          <a:p>
            <a:r>
              <a:rPr lang="en-US" dirty="0"/>
              <a:t>Maker’s university – </a:t>
            </a:r>
            <a:br>
              <a:rPr lang="en-US" dirty="0"/>
            </a:br>
            <a:r>
              <a:rPr lang="en-US" dirty="0"/>
              <a:t>by intel’s makers community</a:t>
            </a:r>
            <a:br>
              <a:rPr lang="en-US" dirty="0"/>
            </a:br>
            <a:r>
              <a:rPr lang="en-US" dirty="0"/>
              <a:t>class 7 – getting started with the</a:t>
            </a:r>
            <a:br>
              <a:rPr lang="en-US" dirty="0"/>
            </a:br>
            <a:r>
              <a:rPr lang="en-US" dirty="0"/>
              <a:t>drone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84B77-B6A3-E84D-97B0-DCAFA66C4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603" y="4367144"/>
            <a:ext cx="6330212" cy="925360"/>
          </a:xfrm>
        </p:spPr>
        <p:txBody>
          <a:bodyPr/>
          <a:lstStyle/>
          <a:p>
            <a:r>
              <a:rPr lang="en-US" dirty="0"/>
              <a:t>Gil Tal.</a:t>
            </a:r>
          </a:p>
          <a:p>
            <a:r>
              <a:rPr lang="en-US" dirty="0"/>
              <a:t>Mar 2020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1.3” MINI LCD for debug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Uses SPI protocol to communicate with MCU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3.3V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Driver available for Arduino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3620C-17F5-444F-A089-52EE538A2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038" y="1136129"/>
            <a:ext cx="3296110" cy="31532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88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Our MCU – ESP32 Dev Kit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72866B-F145-42B3-90D7-2CEC27777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295"/>
            <a:ext cx="9144000" cy="3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7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413A80-28FC-41F3-B068-8AEAFDBE3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94E5DE-F10F-414D-8786-1B87B7603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5353"/>
          </a:xfrm>
        </p:spPr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96575B-660D-4A4A-A947-1C564044740C}"/>
              </a:ext>
            </a:extLst>
          </p:cNvPr>
          <p:cNvSpPr/>
          <p:nvPr/>
        </p:nvSpPr>
        <p:spPr>
          <a:xfrm>
            <a:off x="3791883" y="1726490"/>
            <a:ext cx="1496290" cy="106786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ESP32</a:t>
            </a:r>
          </a:p>
          <a:p>
            <a:pPr algn="ctr"/>
            <a:r>
              <a:rPr lang="en-US" dirty="0"/>
              <a:t>Dev Kit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E292CE-91D6-45DF-AC14-823889F7A308}"/>
              </a:ext>
            </a:extLst>
          </p:cNvPr>
          <p:cNvSpPr/>
          <p:nvPr/>
        </p:nvSpPr>
        <p:spPr>
          <a:xfrm>
            <a:off x="414568" y="1976747"/>
            <a:ext cx="1950295" cy="875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LiPo</a:t>
            </a:r>
          </a:p>
          <a:p>
            <a:pPr algn="ctr"/>
            <a:r>
              <a:rPr lang="en-US" dirty="0"/>
              <a:t>Battery – XT60</a:t>
            </a:r>
          </a:p>
          <a:p>
            <a:pPr algn="ctr"/>
            <a:r>
              <a:rPr lang="en-US" dirty="0"/>
              <a:t>Connector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283A73-EDCB-48E9-ACBB-3BCFABBEB23E}"/>
              </a:ext>
            </a:extLst>
          </p:cNvPr>
          <p:cNvSpPr/>
          <p:nvPr/>
        </p:nvSpPr>
        <p:spPr>
          <a:xfrm>
            <a:off x="2070722" y="3216386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8C322F-5355-4A05-995C-8D167579C3D2}"/>
              </a:ext>
            </a:extLst>
          </p:cNvPr>
          <p:cNvSpPr/>
          <p:nvPr/>
        </p:nvSpPr>
        <p:spPr>
          <a:xfrm>
            <a:off x="2217793" y="3216386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8D16614-0349-40ED-8869-0CBBAB575923}"/>
              </a:ext>
            </a:extLst>
          </p:cNvPr>
          <p:cNvSpPr/>
          <p:nvPr/>
        </p:nvSpPr>
        <p:spPr>
          <a:xfrm>
            <a:off x="2364864" y="3216386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62F7588-F8D4-41D9-B87B-DF8B06110F8E}"/>
              </a:ext>
            </a:extLst>
          </p:cNvPr>
          <p:cNvSpPr/>
          <p:nvPr/>
        </p:nvSpPr>
        <p:spPr>
          <a:xfrm>
            <a:off x="3005371" y="519864"/>
            <a:ext cx="856850" cy="57358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4B79CA5-77F3-4A91-BAE7-46628D970D1C}"/>
              </a:ext>
            </a:extLst>
          </p:cNvPr>
          <p:cNvSpPr/>
          <p:nvPr/>
        </p:nvSpPr>
        <p:spPr>
          <a:xfrm>
            <a:off x="4073236" y="519864"/>
            <a:ext cx="1003922" cy="57358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BM280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C0D73D5-65EF-491C-AF12-1067776C481C}"/>
              </a:ext>
            </a:extLst>
          </p:cNvPr>
          <p:cNvSpPr/>
          <p:nvPr/>
        </p:nvSpPr>
        <p:spPr>
          <a:xfrm>
            <a:off x="5288173" y="519864"/>
            <a:ext cx="856850" cy="57358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6050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4E6B65E-ECDA-429E-8378-295FFB7CBAAC}"/>
              </a:ext>
            </a:extLst>
          </p:cNvPr>
          <p:cNvSpPr/>
          <p:nvPr/>
        </p:nvSpPr>
        <p:spPr>
          <a:xfrm>
            <a:off x="5965980" y="1976747"/>
            <a:ext cx="856850" cy="57358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91A2796-FD72-458D-90FA-40022A44EF28}"/>
              </a:ext>
            </a:extLst>
          </p:cNvPr>
          <p:cNvSpPr/>
          <p:nvPr/>
        </p:nvSpPr>
        <p:spPr>
          <a:xfrm>
            <a:off x="2079247" y="3427401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A0BB46F-FD48-41E9-A2E2-E37C6E1E9258}"/>
              </a:ext>
            </a:extLst>
          </p:cNvPr>
          <p:cNvSpPr/>
          <p:nvPr/>
        </p:nvSpPr>
        <p:spPr>
          <a:xfrm>
            <a:off x="2226318" y="3427401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E18173C-11F5-4C5B-8500-C7DF81779388}"/>
              </a:ext>
            </a:extLst>
          </p:cNvPr>
          <p:cNvSpPr/>
          <p:nvPr/>
        </p:nvSpPr>
        <p:spPr>
          <a:xfrm>
            <a:off x="2373389" y="3427401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A45DD2C-4776-47EB-B703-AA54C9A226B3}"/>
              </a:ext>
            </a:extLst>
          </p:cNvPr>
          <p:cNvSpPr/>
          <p:nvPr/>
        </p:nvSpPr>
        <p:spPr>
          <a:xfrm>
            <a:off x="2079247" y="3670213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34AB833-B89E-4DF6-A371-3041557FC163}"/>
              </a:ext>
            </a:extLst>
          </p:cNvPr>
          <p:cNvSpPr/>
          <p:nvPr/>
        </p:nvSpPr>
        <p:spPr>
          <a:xfrm>
            <a:off x="2226318" y="3670213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FBBD5F1-40FE-4F94-988A-ADF9CB34BF29}"/>
              </a:ext>
            </a:extLst>
          </p:cNvPr>
          <p:cNvSpPr/>
          <p:nvPr/>
        </p:nvSpPr>
        <p:spPr>
          <a:xfrm>
            <a:off x="2373389" y="3670213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FE2239-F178-4216-A355-EC36A2A84017}"/>
              </a:ext>
            </a:extLst>
          </p:cNvPr>
          <p:cNvSpPr/>
          <p:nvPr/>
        </p:nvSpPr>
        <p:spPr>
          <a:xfrm>
            <a:off x="2087772" y="3881228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19C8711-2BAC-4E3E-BA90-9814A5A2D503}"/>
              </a:ext>
            </a:extLst>
          </p:cNvPr>
          <p:cNvSpPr/>
          <p:nvPr/>
        </p:nvSpPr>
        <p:spPr>
          <a:xfrm>
            <a:off x="2234843" y="3881228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3A7EC2-BA4C-4156-A21F-5ED766A3EA2F}"/>
              </a:ext>
            </a:extLst>
          </p:cNvPr>
          <p:cNvSpPr/>
          <p:nvPr/>
        </p:nvSpPr>
        <p:spPr>
          <a:xfrm>
            <a:off x="2381914" y="3881228"/>
            <a:ext cx="147071" cy="147071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224E25-44FE-474E-9CE2-4F2D7E69B51D}"/>
              </a:ext>
            </a:extLst>
          </p:cNvPr>
          <p:cNvSpPr txBox="1"/>
          <p:nvPr/>
        </p:nvSpPr>
        <p:spPr>
          <a:xfrm>
            <a:off x="2768778" y="3574472"/>
            <a:ext cx="1306448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Connectors for ESCs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1B6638C9-3B43-4248-9122-F69FB6A61B8A}"/>
              </a:ext>
            </a:extLst>
          </p:cNvPr>
          <p:cNvCxnSpPr>
            <a:cxnSpLocks/>
            <a:stCxn id="5" idx="1"/>
            <a:endCxn id="9" idx="6"/>
          </p:cNvCxnSpPr>
          <p:nvPr/>
        </p:nvCxnSpPr>
        <p:spPr>
          <a:xfrm rot="10800000" flipV="1">
            <a:off x="2511935" y="2260422"/>
            <a:ext cx="1279948" cy="1029499"/>
          </a:xfrm>
          <a:prstGeom prst="bentConnector3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DD68FF3-A878-4A42-869F-A0FF501C1D3D}"/>
              </a:ext>
            </a:extLst>
          </p:cNvPr>
          <p:cNvSpPr txBox="1"/>
          <p:nvPr/>
        </p:nvSpPr>
        <p:spPr>
          <a:xfrm>
            <a:off x="3316506" y="2091145"/>
            <a:ext cx="338234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PWM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BCE4DB1-AA40-4E59-B311-EAA900042CA2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288173" y="2260422"/>
            <a:ext cx="677807" cy="311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C15072D-6D2F-43FD-991B-5FB4A8B08AB1}"/>
              </a:ext>
            </a:extLst>
          </p:cNvPr>
          <p:cNvSpPr txBox="1"/>
          <p:nvPr/>
        </p:nvSpPr>
        <p:spPr>
          <a:xfrm>
            <a:off x="5423219" y="2091145"/>
            <a:ext cx="362279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UART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798E536-C8D0-49DE-9864-E3B08DD401DB}"/>
              </a:ext>
            </a:extLst>
          </p:cNvPr>
          <p:cNvCxnSpPr>
            <a:cxnSpLocks/>
            <a:stCxn id="5" idx="0"/>
            <a:endCxn id="10" idx="2"/>
          </p:cNvCxnSpPr>
          <p:nvPr/>
        </p:nvCxnSpPr>
        <p:spPr>
          <a:xfrm flipH="1" flipV="1">
            <a:off x="3433796" y="1093444"/>
            <a:ext cx="1106232" cy="63304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147077C-E27C-4905-94A7-6073F1BAB027}"/>
              </a:ext>
            </a:extLst>
          </p:cNvPr>
          <p:cNvSpPr txBox="1"/>
          <p:nvPr/>
        </p:nvSpPr>
        <p:spPr>
          <a:xfrm>
            <a:off x="3473600" y="1350905"/>
            <a:ext cx="362279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UART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5C56573-7190-4A59-B778-FCD6A7ABED10}"/>
              </a:ext>
            </a:extLst>
          </p:cNvPr>
          <p:cNvCxnSpPr>
            <a:cxnSpLocks/>
            <a:stCxn id="5" idx="0"/>
            <a:endCxn id="11" idx="2"/>
          </p:cNvCxnSpPr>
          <p:nvPr/>
        </p:nvCxnSpPr>
        <p:spPr>
          <a:xfrm flipV="1">
            <a:off x="4540028" y="1093444"/>
            <a:ext cx="35169" cy="63304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F7D88FC-C04F-4033-B66F-24F816B8C896}"/>
              </a:ext>
            </a:extLst>
          </p:cNvPr>
          <p:cNvSpPr txBox="1"/>
          <p:nvPr/>
        </p:nvSpPr>
        <p:spPr>
          <a:xfrm>
            <a:off x="4648442" y="1372619"/>
            <a:ext cx="211596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I2C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A34DB4B-FECD-4D32-9B0A-A5061BFB64CA}"/>
              </a:ext>
            </a:extLst>
          </p:cNvPr>
          <p:cNvCxnSpPr>
            <a:cxnSpLocks/>
            <a:stCxn id="5" idx="0"/>
            <a:endCxn id="12" idx="2"/>
          </p:cNvCxnSpPr>
          <p:nvPr/>
        </p:nvCxnSpPr>
        <p:spPr>
          <a:xfrm flipV="1">
            <a:off x="4540028" y="1093444"/>
            <a:ext cx="1176570" cy="63304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8136032-DD84-4171-BD04-5FD5E4895DEC}"/>
              </a:ext>
            </a:extLst>
          </p:cNvPr>
          <p:cNvSpPr/>
          <p:nvPr/>
        </p:nvSpPr>
        <p:spPr>
          <a:xfrm>
            <a:off x="5486400" y="3421179"/>
            <a:ext cx="1087049" cy="716162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1EF1635-3ABF-4093-8E0F-F09397140A57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540028" y="2794355"/>
            <a:ext cx="946372" cy="96555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B66651F-4E58-4AAB-85CE-D5E4DE4C9EFE}"/>
              </a:ext>
            </a:extLst>
          </p:cNvPr>
          <p:cNvSpPr txBox="1"/>
          <p:nvPr/>
        </p:nvSpPr>
        <p:spPr>
          <a:xfrm>
            <a:off x="5045186" y="3050131"/>
            <a:ext cx="208390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SPI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A7AFBCAD-686A-451F-BE61-45D0C5ABAD05}"/>
              </a:ext>
            </a:extLst>
          </p:cNvPr>
          <p:cNvCxnSpPr>
            <a:cxnSpLocks/>
            <a:stCxn id="21" idx="4"/>
          </p:cNvCxnSpPr>
          <p:nvPr/>
        </p:nvCxnSpPr>
        <p:spPr>
          <a:xfrm rot="16200000" flipH="1">
            <a:off x="3061233" y="3275445"/>
            <a:ext cx="399827" cy="1905534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B0C8AD9-0615-42D2-8B31-E5A7FB79A85D}"/>
              </a:ext>
            </a:extLst>
          </p:cNvPr>
          <p:cNvCxnSpPr>
            <a:cxnSpLocks/>
          </p:cNvCxnSpPr>
          <p:nvPr/>
        </p:nvCxnSpPr>
        <p:spPr>
          <a:xfrm flipV="1">
            <a:off x="4213914" y="2793592"/>
            <a:ext cx="0" cy="163453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AF119E1-7DF6-472C-85EF-00C277EEC48E}"/>
              </a:ext>
            </a:extLst>
          </p:cNvPr>
          <p:cNvSpPr txBox="1"/>
          <p:nvPr/>
        </p:nvSpPr>
        <p:spPr>
          <a:xfrm>
            <a:off x="3128490" y="4258849"/>
            <a:ext cx="174728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5V</a:t>
            </a: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2458B07E-201C-4082-8298-25238F3658EB}"/>
              </a:ext>
            </a:extLst>
          </p:cNvPr>
          <p:cNvCxnSpPr>
            <a:cxnSpLocks/>
            <a:stCxn id="20" idx="4"/>
          </p:cNvCxnSpPr>
          <p:nvPr/>
        </p:nvCxnSpPr>
        <p:spPr>
          <a:xfrm rot="5400000">
            <a:off x="1590520" y="3857337"/>
            <a:ext cx="399827" cy="741751"/>
          </a:xfrm>
          <a:prstGeom prst="bentConnector2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F6623B6-C712-4EE0-AB3E-62D5D5B76AC3}"/>
              </a:ext>
            </a:extLst>
          </p:cNvPr>
          <p:cNvSpPr txBox="1"/>
          <p:nvPr/>
        </p:nvSpPr>
        <p:spPr>
          <a:xfrm>
            <a:off x="1657339" y="4258849"/>
            <a:ext cx="293350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6123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56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Class 7 agenda: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do we need to run a drone?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Basic knowledge we might be missing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Block diagram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5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What do we need?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Engines (motors) with rotors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Two ways </a:t>
            </a:r>
            <a:r>
              <a:rPr lang="en-US" dirty="0" err="1"/>
              <a:t>LoRa</a:t>
            </a:r>
            <a:r>
              <a:rPr lang="en-US" dirty="0"/>
              <a:t> Receiver\Transmitter for communication and control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GPS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Barometer for altitude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Gyro and Accelerometer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LiPo battery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Micro Controller with proper interfaces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Small removeable LCD for debug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7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Engines with rotors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Brushless servo DC motor (high current 16-30A)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ESC </a:t>
            </a:r>
            <a:r>
              <a:rPr lang="en-US" dirty="0"/>
              <a:t>(electronic speed control) is an electronic circuit that controls and regulates the speed of an electric </a:t>
            </a:r>
            <a:r>
              <a:rPr lang="en-US" b="1" dirty="0"/>
              <a:t>motor</a:t>
            </a: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KV is Max RPM rating of the motor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ESC has 8 pins:</a:t>
            </a:r>
          </a:p>
        </p:txBody>
      </p:sp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EEA3909F-D2A3-49D3-96CD-0DDD32C4D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9619" y="1695590"/>
            <a:ext cx="4358816" cy="2934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A1F0BB-B68C-4D8B-8D89-7F44CFD89FE8}"/>
              </a:ext>
            </a:extLst>
          </p:cNvPr>
          <p:cNvSpPr txBox="1"/>
          <p:nvPr/>
        </p:nvSpPr>
        <p:spPr>
          <a:xfrm>
            <a:off x="6175813" y="3771019"/>
            <a:ext cx="768096" cy="3077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  <a:highlight>
                  <a:srgbClr val="FFFF00"/>
                </a:highlight>
              </a:rPr>
              <a:t>ESC</a:t>
            </a:r>
          </a:p>
        </p:txBody>
      </p:sp>
      <p:pic>
        <p:nvPicPr>
          <p:cNvPr id="1026" name="Picture 2" descr="Machine generated alternative text:&#10;Connection tv &#10;Power &#10;BLDC Motor Connections &#10;Servo Connector &#10;Wire Colour &#10;Red &#10;Black &#10;Three Blue Wires &#10;White &#10;Red &#10;Black &#10;Function &#10;7.4 to 14.8V &#10;Ground &#10;BLDC ESC connections &#10;Throttle In ut &#10;5V, 2Am Out &#10;Ground ">
            <a:extLst>
              <a:ext uri="{FF2B5EF4-FFF2-40B4-BE49-F238E27FC236}">
                <a16:creationId xmlns:a16="http://schemas.microsoft.com/office/drawing/2014/main" id="{F408F645-D2C5-4414-8E5D-0C4EAF5CE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9804"/>
            <a:ext cx="4456589" cy="12967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3F6BD0-5D27-4BAC-9A36-CCAB4D95E487}"/>
              </a:ext>
            </a:extLst>
          </p:cNvPr>
          <p:cNvSpPr txBox="1"/>
          <p:nvPr/>
        </p:nvSpPr>
        <p:spPr>
          <a:xfrm>
            <a:off x="8285826" y="3882672"/>
            <a:ext cx="59960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  <a:highlight>
                  <a:srgbClr val="FFFF00"/>
                </a:highlight>
              </a:rPr>
              <a:t>Power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063FA1-436B-453C-9743-B0A887FA0868}"/>
              </a:ext>
            </a:extLst>
          </p:cNvPr>
          <p:cNvSpPr txBox="1"/>
          <p:nvPr/>
        </p:nvSpPr>
        <p:spPr>
          <a:xfrm>
            <a:off x="7720614" y="1914617"/>
            <a:ext cx="670055" cy="338554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  <a:highlight>
                  <a:srgbClr val="FFFF00"/>
                </a:highlight>
              </a:rPr>
              <a:t>Servo</a:t>
            </a:r>
          </a:p>
          <a:p>
            <a:r>
              <a:rPr lang="en-US" sz="1100" dirty="0">
                <a:solidFill>
                  <a:srgbClr val="003C71"/>
                </a:solidFill>
                <a:highlight>
                  <a:srgbClr val="FFFF00"/>
                </a:highlight>
              </a:rPr>
              <a:t>Connector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1A0C23-B204-4760-A561-B88F38E77B20}"/>
              </a:ext>
            </a:extLst>
          </p:cNvPr>
          <p:cNvSpPr txBox="1"/>
          <p:nvPr/>
        </p:nvSpPr>
        <p:spPr>
          <a:xfrm>
            <a:off x="3092388" y="3278819"/>
            <a:ext cx="652423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(Via PWM)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F60B61-2D11-42F6-808E-66AB64E49247}"/>
              </a:ext>
            </a:extLst>
          </p:cNvPr>
          <p:cNvSpPr txBox="1"/>
          <p:nvPr/>
        </p:nvSpPr>
        <p:spPr>
          <a:xfrm>
            <a:off x="3045041" y="2610396"/>
            <a:ext cx="1147750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From LiPo Battery</a:t>
            </a:r>
          </a:p>
        </p:txBody>
      </p:sp>
    </p:spTree>
    <p:extLst>
      <p:ext uri="{BB962C8B-B14F-4D97-AF65-F5344CB8AC3E}">
        <p14:creationId xmlns:p14="http://schemas.microsoft.com/office/powerpoint/2010/main" val="207888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 err="1"/>
              <a:t>LoRa</a:t>
            </a:r>
            <a:r>
              <a:rPr lang="en-US" dirty="0"/>
              <a:t> – Long range two ways </a:t>
            </a:r>
            <a:r>
              <a:rPr lang="en-US" dirty="0" err="1"/>
              <a:t>LoRa</a:t>
            </a:r>
            <a:r>
              <a:rPr lang="en-US" dirty="0"/>
              <a:t> Receiver\Transmitter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3-5 KM range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433/868/915 MHz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Uses UART protocol to communicate with the MCU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3.3V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Driver available for </a:t>
            </a:r>
            <a:r>
              <a:rPr lang="en-US" dirty="0" err="1"/>
              <a:t>Ardunio</a:t>
            </a: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72E7B-1150-40A7-94D8-2EC0FF6E1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80" y="2266582"/>
            <a:ext cx="2250959" cy="2155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863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GPS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Uses UART protocol to communicate with MCU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3.3V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Driver available for Arduino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72716-9C8E-4FE8-BA5D-94E8796ED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08" y="1893355"/>
            <a:ext cx="2478443" cy="1859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CF0FF2-E377-4F65-A310-63BC769F4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975" y="1313894"/>
            <a:ext cx="2292636" cy="26673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219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Barometer (BM280)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Uses I2C protocol to communicate with MCU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3.3V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Driver available for Arduino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Measures: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Humidity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Pressure (For Altitude) – ~1m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30E787-48C1-40B3-8101-677D9459B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238" y="1131505"/>
            <a:ext cx="2660787" cy="3162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196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6050 MPU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 Axis analog gyro sensors + 3 Axis Accelerometer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Uses I2C protocol to communicate with MCU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3.3V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Driver available for Arduino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C73E8-E9C6-4564-8B85-3AE80DFB2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512" y="1974371"/>
            <a:ext cx="2825895" cy="1816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987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497F966E-8469-4AF9-BF35-3D3A7641C986}"/>
    </a:ext>
  </a:extLst>
</a:theme>
</file>

<file path=ppt/theme/theme2.xml><?xml version="1.0" encoding="utf-8"?>
<a:theme xmlns:a="http://schemas.openxmlformats.org/drawingml/2006/main" name="1_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E2EF9F45-09E2-46BE-BF2F-0219EF1502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2h2018-hpc-event-playbook-powerpoint-template</Template>
  <TotalTime>0</TotalTime>
  <Words>251</Words>
  <Application>Microsoft Office PowerPoint</Application>
  <PresentationFormat>On-screen Show (16:9)</PresentationFormat>
  <Paragraphs>86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Intel Clear</vt:lpstr>
      <vt:lpstr>Intel Clear Pro</vt:lpstr>
      <vt:lpstr>Wingdings</vt:lpstr>
      <vt:lpstr>Int_PPT Template_ClearPro_16x9</vt:lpstr>
      <vt:lpstr>1_Int_PPT Template_ClearPro_16x9</vt:lpstr>
      <vt:lpstr>Maker’s university –  by intel’s makers community class 7 – getting started with the drone </vt:lpstr>
      <vt:lpstr>PowerPoint Presentation</vt:lpstr>
      <vt:lpstr>Class 7 agenda:</vt:lpstr>
      <vt:lpstr>What do we need?</vt:lpstr>
      <vt:lpstr>Engines with rotors</vt:lpstr>
      <vt:lpstr>Communication</vt:lpstr>
      <vt:lpstr>GPS</vt:lpstr>
      <vt:lpstr>Barometer (BM280)</vt:lpstr>
      <vt:lpstr>6050 MPU</vt:lpstr>
      <vt:lpstr>1.3” MINI LCD for debug</vt:lpstr>
      <vt:lpstr>Our MCU – ESP32 Dev Kit</vt:lpstr>
      <vt:lpstr>Block diagram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/>
  <cp:revision>1</cp:revision>
  <dcterms:created xsi:type="dcterms:W3CDTF">2019-01-09T10:17:12Z</dcterms:created>
  <dcterms:modified xsi:type="dcterms:W3CDTF">2020-03-23T21:13:08Z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8fe81c37-8eff-4c5b-bc02-9bf0e84d8565</vt:lpwstr>
  </property>
  <property fmtid="{D5CDD505-2E9C-101B-9397-08002B2CF9AE}" pid="3" name="CTP_TimeStamp">
    <vt:lpwstr>2020-03-23 21:13:08Z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